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95" r:id="rId3"/>
    <p:sldId id="267" r:id="rId4"/>
    <p:sldId id="257" r:id="rId5"/>
    <p:sldId id="292" r:id="rId6"/>
    <p:sldId id="298" r:id="rId7"/>
    <p:sldId id="297" r:id="rId8"/>
    <p:sldId id="266" r:id="rId9"/>
    <p:sldId id="296" r:id="rId10"/>
    <p:sldId id="299" r:id="rId11"/>
    <p:sldId id="258" r:id="rId12"/>
    <p:sldId id="259" r:id="rId13"/>
    <p:sldId id="301" r:id="rId14"/>
    <p:sldId id="300" r:id="rId15"/>
    <p:sldId id="303" r:id="rId16"/>
    <p:sldId id="302" r:id="rId17"/>
    <p:sldId id="30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62" autoAdjust="0"/>
  </p:normalViewPr>
  <p:slideViewPr>
    <p:cSldViewPr snapToGrid="0">
      <p:cViewPr varScale="1">
        <p:scale>
          <a:sx n="60" d="100"/>
          <a:sy n="60" d="100"/>
        </p:scale>
        <p:origin x="14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5870-1D1C-43EA-81A4-1E6EEBDDFBF5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CBCC-A7D2-4D3F-9F30-5B4459D353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65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好好念書，</a:t>
            </a:r>
            <a:r>
              <a:rPr lang="en-US" altLang="zh-TW" dirty="0"/>
              <a:t>candy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36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93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http://bair.berkeley.edu/blog/2017/12/20/reverse-curriculum/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1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By </a:t>
            </a:r>
            <a:r>
              <a:rPr lang="en-US" altLang="zh-TW" b="1" dirty="0">
                <a:solidFill>
                  <a:srgbClr val="333333"/>
                </a:solidFill>
                <a:latin typeface="Merriweather"/>
              </a:rPr>
              <a:t>choosing the ordering of the starting positions that we use in training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, we can exploit this underlying structure of the problem and improve learning efficiency.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21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242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層層負責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124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後見之明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7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3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97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7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0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4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0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32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1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13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27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7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B36FB-0EB5-4889-B652-61F5A13F0AC0}" type="datetimeFigureOut">
              <a:rPr lang="zh-TW" altLang="en-US" smtClean="0"/>
              <a:t>2018/7/6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2E01-AD74-48EC-B688-3859DB6E1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1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NUL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Hung-yi Lee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867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Curriculum Learning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6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76FA-EA9B-4A39-B34A-B5FB0A64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Curriculum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81D7B-DC12-42C1-86C4-B1F04E17F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Starting from simple training examples, and then becoming harder and harder.</a:t>
            </a:r>
            <a:endParaRPr lang="zh-TW" altLang="en-US" dirty="0"/>
          </a:p>
        </p:txBody>
      </p:sp>
      <p:pic>
        <p:nvPicPr>
          <p:cNvPr id="2052" name="Picture 4" descr="http://bair.berkeley.edu/static/blog/reverse_curriculum/ring_curr1.gif">
            <a:extLst>
              <a:ext uri="{FF2B5EF4-FFF2-40B4-BE49-F238E27FC236}">
                <a16:creationId xmlns:a16="http://schemas.microsoft.com/office/drawing/2014/main" id="{AB06860B-FAB6-4FF4-9145-F658864CDF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4122601"/>
            <a:ext cx="2937284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air.berkeley.edu/static/blog/reverse_curriculum/ring_curr2.gif">
            <a:extLst>
              <a:ext uri="{FF2B5EF4-FFF2-40B4-BE49-F238E27FC236}">
                <a16:creationId xmlns:a16="http://schemas.microsoft.com/office/drawing/2014/main" id="{E57179AD-356A-472E-90DE-9F3E68CE4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493" y="4147206"/>
            <a:ext cx="3040286" cy="19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ir.berkeley.edu/static/blog/reverse_curriculum/ring_curr3.gif">
            <a:extLst>
              <a:ext uri="{FF2B5EF4-FFF2-40B4-BE49-F238E27FC236}">
                <a16:creationId xmlns:a16="http://schemas.microsoft.com/office/drawing/2014/main" id="{172D4A75-2031-4028-9F9D-44D9CB209F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25" y="3936522"/>
            <a:ext cx="2538482" cy="2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654F02-27B2-4AA9-8E36-1DBC6836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30944"/>
            <a:ext cx="9144000" cy="12039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EF6A8BD-04A8-44AB-A169-FAEC65C6BA71}"/>
              </a:ext>
            </a:extLst>
          </p:cNvPr>
          <p:cNvSpPr txBox="1"/>
          <p:nvPr/>
        </p:nvSpPr>
        <p:spPr>
          <a:xfrm>
            <a:off x="223284" y="2582932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4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8F33C-61D8-4D07-8033-CFCC89B9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781E102-D927-46BE-BA12-68C44A3B83EB}"/>
              </a:ext>
            </a:extLst>
          </p:cNvPr>
          <p:cNvSpPr/>
          <p:nvPr/>
        </p:nvSpPr>
        <p:spPr>
          <a:xfrm>
            <a:off x="4210491" y="3040910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/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>
                <a:blip r:embed="rId3"/>
                <a:stretch>
                  <a:fillRect l="-10345" r="-8621"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>
            <a:extLst>
              <a:ext uri="{FF2B5EF4-FFF2-40B4-BE49-F238E27FC236}">
                <a16:creationId xmlns:a16="http://schemas.microsoft.com/office/drawing/2014/main" id="{D30214A9-E886-4BC4-9FC9-9CCA36CF1327}"/>
              </a:ext>
            </a:extLst>
          </p:cNvPr>
          <p:cNvSpPr/>
          <p:nvPr/>
        </p:nvSpPr>
        <p:spPr>
          <a:xfrm>
            <a:off x="3469756" y="260851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B741E8E-74E8-434C-86D7-7F13BDA296DB}"/>
              </a:ext>
            </a:extLst>
          </p:cNvPr>
          <p:cNvSpPr/>
          <p:nvPr/>
        </p:nvSpPr>
        <p:spPr>
          <a:xfrm>
            <a:off x="4529203" y="237642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048BBE6-86D3-4D0D-86CD-7DA2CF1C807B}"/>
              </a:ext>
            </a:extLst>
          </p:cNvPr>
          <p:cNvSpPr/>
          <p:nvPr/>
        </p:nvSpPr>
        <p:spPr>
          <a:xfrm>
            <a:off x="2771551" y="3253561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135998A-AF29-4958-9763-810E713B6CB3}"/>
              </a:ext>
            </a:extLst>
          </p:cNvPr>
          <p:cNvSpPr/>
          <p:nvPr/>
        </p:nvSpPr>
        <p:spPr>
          <a:xfrm>
            <a:off x="6425345" y="3345708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0B9047F-5EC1-463D-BE71-6DCBC194BC1E}"/>
              </a:ext>
            </a:extLst>
          </p:cNvPr>
          <p:cNvSpPr/>
          <p:nvPr/>
        </p:nvSpPr>
        <p:spPr>
          <a:xfrm>
            <a:off x="4288202" y="3817084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/>
              <p:nvPr/>
            </p:nvSpPr>
            <p:spPr>
              <a:xfrm>
                <a:off x="1228060" y="4816433"/>
                <a:ext cx="3200400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Given a goal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60" y="4816433"/>
                <a:ext cx="3200400" cy="491738"/>
              </a:xfrm>
              <a:prstGeom prst="rect">
                <a:avLst/>
              </a:prstGeom>
              <a:blipFill>
                <a:blip r:embed="rId4"/>
                <a:stretch>
                  <a:fillRect l="-2476" t="-8642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989288-1397-4B00-9069-1EBD2C2A6FB8}"/>
                  </a:ext>
                </a:extLst>
              </p:cNvPr>
              <p:cNvSpPr txBox="1"/>
              <p:nvPr/>
            </p:nvSpPr>
            <p:spPr>
              <a:xfrm>
                <a:off x="1238693" y="5344398"/>
                <a:ext cx="666661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some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“close”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989288-1397-4B00-9069-1EBD2C2A6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93" y="5344398"/>
                <a:ext cx="6666614" cy="491738"/>
              </a:xfrm>
              <a:prstGeom prst="rect">
                <a:avLst/>
              </a:prstGeom>
              <a:blipFill>
                <a:blip r:embed="rId5"/>
                <a:stretch>
                  <a:fillRect l="-1188" t="-8750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C74D6C7-7D1D-440F-B753-46298F5AED5C}"/>
                  </a:ext>
                </a:extLst>
              </p:cNvPr>
              <p:cNvSpPr txBox="1"/>
              <p:nvPr/>
            </p:nvSpPr>
            <p:spPr>
              <a:xfrm>
                <a:off x="1238692" y="5878345"/>
                <a:ext cx="7107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Start from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each trajectory has reward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C74D6C7-7D1D-440F-B753-46298F5AE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92" y="5878345"/>
                <a:ext cx="7107865" cy="461665"/>
              </a:xfrm>
              <a:prstGeom prst="rect">
                <a:avLst/>
              </a:prstGeom>
              <a:blipFill>
                <a:blip r:embed="rId6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15B569-6ACC-4E98-A1E0-BB01ED6D8FB9}"/>
                  </a:ext>
                </a:extLst>
              </p:cNvPr>
              <p:cNvSpPr/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15B569-6ACC-4E98-A1E0-BB01ED6D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05954E51-00B9-4954-8939-0F2BE0062BEE}"/>
              </a:ext>
            </a:extLst>
          </p:cNvPr>
          <p:cNvSpPr/>
          <p:nvPr/>
        </p:nvSpPr>
        <p:spPr>
          <a:xfrm>
            <a:off x="4401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37AE87B1-F679-49B7-8B58-5CB87AE1FEDF}"/>
              </a:ext>
            </a:extLst>
          </p:cNvPr>
          <p:cNvSpPr/>
          <p:nvPr/>
        </p:nvSpPr>
        <p:spPr>
          <a:xfrm>
            <a:off x="4029408" y="3221665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AF46D6CB-71C6-4BF3-B939-3AE1DF7F637B}"/>
              </a:ext>
            </a:extLst>
          </p:cNvPr>
          <p:cNvSpPr/>
          <p:nvPr/>
        </p:nvSpPr>
        <p:spPr>
          <a:xfrm>
            <a:off x="4379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47FB85A7-7F9C-4439-930A-A3837E15BB37}"/>
              </a:ext>
            </a:extLst>
          </p:cNvPr>
          <p:cNvSpPr/>
          <p:nvPr/>
        </p:nvSpPr>
        <p:spPr>
          <a:xfrm>
            <a:off x="3666803" y="2756115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B475FED0-0618-4E2E-9112-F946393B25FC}"/>
              </a:ext>
            </a:extLst>
          </p:cNvPr>
          <p:cNvSpPr/>
          <p:nvPr/>
        </p:nvSpPr>
        <p:spPr>
          <a:xfrm rot="18662874">
            <a:off x="3189424" y="2858238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3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 animBg="1"/>
      <p:bldP spid="22" grpId="0" animBg="1"/>
      <p:bldP spid="25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8F33C-61D8-4D07-8033-CFCC89B9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781E102-D927-46BE-BA12-68C44A3B83EB}"/>
              </a:ext>
            </a:extLst>
          </p:cNvPr>
          <p:cNvSpPr/>
          <p:nvPr/>
        </p:nvSpPr>
        <p:spPr>
          <a:xfrm>
            <a:off x="4210491" y="3040910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/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>
                <a:blip r:embed="rId3"/>
                <a:stretch>
                  <a:fillRect l="-10345" r="-8621"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>
            <a:extLst>
              <a:ext uri="{FF2B5EF4-FFF2-40B4-BE49-F238E27FC236}">
                <a16:creationId xmlns:a16="http://schemas.microsoft.com/office/drawing/2014/main" id="{D30214A9-E886-4BC4-9FC9-9CCA36CF1327}"/>
              </a:ext>
            </a:extLst>
          </p:cNvPr>
          <p:cNvSpPr/>
          <p:nvPr/>
        </p:nvSpPr>
        <p:spPr>
          <a:xfrm>
            <a:off x="3469756" y="260851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B741E8E-74E8-434C-86D7-7F13BDA296DB}"/>
              </a:ext>
            </a:extLst>
          </p:cNvPr>
          <p:cNvSpPr/>
          <p:nvPr/>
        </p:nvSpPr>
        <p:spPr>
          <a:xfrm>
            <a:off x="4529203" y="237642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048BBE6-86D3-4D0D-86CD-7DA2CF1C807B}"/>
              </a:ext>
            </a:extLst>
          </p:cNvPr>
          <p:cNvSpPr/>
          <p:nvPr/>
        </p:nvSpPr>
        <p:spPr>
          <a:xfrm>
            <a:off x="2771551" y="3253561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135998A-AF29-4958-9763-810E713B6CB3}"/>
              </a:ext>
            </a:extLst>
          </p:cNvPr>
          <p:cNvSpPr/>
          <p:nvPr/>
        </p:nvSpPr>
        <p:spPr>
          <a:xfrm>
            <a:off x="6425345" y="3345708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0B9047F-5EC1-463D-BE71-6DCBC194BC1E}"/>
              </a:ext>
            </a:extLst>
          </p:cNvPr>
          <p:cNvSpPr/>
          <p:nvPr/>
        </p:nvSpPr>
        <p:spPr>
          <a:xfrm>
            <a:off x="4288202" y="3817084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/>
              <p:nvPr/>
            </p:nvSpPr>
            <p:spPr>
              <a:xfrm>
                <a:off x="1228059" y="4816433"/>
                <a:ext cx="68739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whose reward is too large (already learned) or too small (too difficult at this moment)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4816433"/>
                <a:ext cx="6873949" cy="830997"/>
              </a:xfrm>
              <a:prstGeom prst="rect">
                <a:avLst/>
              </a:prstGeom>
              <a:blipFill>
                <a:blip r:embed="rId4"/>
                <a:stretch>
                  <a:fillRect l="-1152" t="-5882" r="-7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05954E51-00B9-4954-8939-0F2BE0062BEE}"/>
              </a:ext>
            </a:extLst>
          </p:cNvPr>
          <p:cNvSpPr/>
          <p:nvPr/>
        </p:nvSpPr>
        <p:spPr>
          <a:xfrm>
            <a:off x="4401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37AE87B1-F679-49B7-8B58-5CB87AE1FEDF}"/>
              </a:ext>
            </a:extLst>
          </p:cNvPr>
          <p:cNvSpPr/>
          <p:nvPr/>
        </p:nvSpPr>
        <p:spPr>
          <a:xfrm>
            <a:off x="4029408" y="3221665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AF46D6CB-71C6-4BF3-B939-3AE1DF7F637B}"/>
              </a:ext>
            </a:extLst>
          </p:cNvPr>
          <p:cNvSpPr/>
          <p:nvPr/>
        </p:nvSpPr>
        <p:spPr>
          <a:xfrm>
            <a:off x="4379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47FB85A7-7F9C-4439-930A-A3837E15BB37}"/>
              </a:ext>
            </a:extLst>
          </p:cNvPr>
          <p:cNvSpPr/>
          <p:nvPr/>
        </p:nvSpPr>
        <p:spPr>
          <a:xfrm>
            <a:off x="3666803" y="2756115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B475FED0-0618-4E2E-9112-F946393B25FC}"/>
              </a:ext>
            </a:extLst>
          </p:cNvPr>
          <p:cNvSpPr/>
          <p:nvPr/>
        </p:nvSpPr>
        <p:spPr>
          <a:xfrm rot="18662874">
            <a:off x="3189424" y="2858238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781B73-2A4A-44F5-AFDF-F6904F61FF26}"/>
                  </a:ext>
                </a:extLst>
              </p:cNvPr>
              <p:cNvSpPr txBox="1"/>
              <p:nvPr/>
            </p:nvSpPr>
            <p:spPr>
              <a:xfrm>
                <a:off x="1228059" y="5661877"/>
                <a:ext cx="687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781B73-2A4A-44F5-AFDF-F6904F6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5661877"/>
                <a:ext cx="6873949" cy="461665"/>
              </a:xfrm>
              <a:prstGeom prst="rect">
                <a:avLst/>
              </a:prstGeom>
              <a:blipFill>
                <a:blip r:embed="rId6"/>
                <a:stretch>
                  <a:fillRect l="-115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橢圓 20">
            <a:extLst>
              <a:ext uri="{FF2B5EF4-FFF2-40B4-BE49-F238E27FC236}">
                <a16:creationId xmlns:a16="http://schemas.microsoft.com/office/drawing/2014/main" id="{960BE510-03C5-436D-9E78-DD357878DE95}"/>
              </a:ext>
            </a:extLst>
          </p:cNvPr>
          <p:cNvSpPr/>
          <p:nvPr/>
        </p:nvSpPr>
        <p:spPr>
          <a:xfrm>
            <a:off x="6212694" y="3833939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2FF527D-125B-4339-8D6E-800A2F49B791}"/>
                  </a:ext>
                </a:extLst>
              </p:cNvPr>
              <p:cNvSpPr/>
              <p:nvPr/>
            </p:nvSpPr>
            <p:spPr>
              <a:xfrm>
                <a:off x="6425345" y="370532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2FF527D-125B-4339-8D6E-800A2F49B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45" y="3705323"/>
                <a:ext cx="5313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4BDCEB00-34B7-4A95-AAF5-D2875D9DF21A}"/>
              </a:ext>
            </a:extLst>
          </p:cNvPr>
          <p:cNvSpPr/>
          <p:nvPr/>
        </p:nvSpPr>
        <p:spPr>
          <a:xfrm>
            <a:off x="6969774" y="3322674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B48AFE3F-873B-4221-9243-E4386A564E30}"/>
              </a:ext>
            </a:extLst>
          </p:cNvPr>
          <p:cNvSpPr/>
          <p:nvPr/>
        </p:nvSpPr>
        <p:spPr>
          <a:xfrm>
            <a:off x="5576643" y="3322674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6EF5985-B776-48C2-9490-DD280723656A}"/>
              </a:ext>
            </a:extLst>
          </p:cNvPr>
          <p:cNvSpPr/>
          <p:nvPr/>
        </p:nvSpPr>
        <p:spPr>
          <a:xfrm>
            <a:off x="4119950" y="2392320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8BD0398-008D-4043-9E45-FB44A65DF746}"/>
              </a:ext>
            </a:extLst>
          </p:cNvPr>
          <p:cNvSpPr/>
          <p:nvPr/>
        </p:nvSpPr>
        <p:spPr>
          <a:xfrm>
            <a:off x="4558707" y="1988002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B34CB2E-8F7E-44D4-B895-817C1C1F0D84}"/>
              </a:ext>
            </a:extLst>
          </p:cNvPr>
          <p:cNvSpPr/>
          <p:nvPr/>
        </p:nvSpPr>
        <p:spPr>
          <a:xfrm>
            <a:off x="4968257" y="2658830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5F487D8-4806-4B62-A1E1-742BACD8B37B}"/>
              </a:ext>
            </a:extLst>
          </p:cNvPr>
          <p:cNvSpPr/>
          <p:nvPr/>
        </p:nvSpPr>
        <p:spPr>
          <a:xfrm>
            <a:off x="2473566" y="3013248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634FF35-E3A9-450A-A338-7EC4C7B8B2E0}"/>
              </a:ext>
            </a:extLst>
          </p:cNvPr>
          <p:cNvSpPr/>
          <p:nvPr/>
        </p:nvSpPr>
        <p:spPr>
          <a:xfrm>
            <a:off x="2470035" y="3753293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EFEC259-86EA-44E5-BDFB-13BA93354A63}"/>
              </a:ext>
            </a:extLst>
          </p:cNvPr>
          <p:cNvSpPr/>
          <p:nvPr/>
        </p:nvSpPr>
        <p:spPr>
          <a:xfrm>
            <a:off x="3143396" y="3492672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A3BDC93-0C8F-4FB2-85A3-4431BA1D0AE3}"/>
                  </a:ext>
                </a:extLst>
              </p:cNvPr>
              <p:cNvSpPr/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A3BDC93-0C8F-4FB2-85A3-4431BA1D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3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22" grpId="0" animBg="1"/>
      <p:bldP spid="26" grpId="0" animBg="1"/>
      <p:bldP spid="19" grpId="0"/>
      <p:bldP spid="21" grpId="0" animBg="1"/>
      <p:bldP spid="24" grpId="0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Hierarchical</a:t>
            </a:r>
            <a:br>
              <a:rPr lang="en-US" altLang="zh-TW" sz="4000" dirty="0">
                <a:solidFill>
                  <a:srgbClr val="0000FF"/>
                </a:solidFill>
              </a:rPr>
            </a:br>
            <a:r>
              <a:rPr lang="en-US" altLang="zh-TW" sz="4000" dirty="0">
                <a:solidFill>
                  <a:srgbClr val="0000FF"/>
                </a:solidFill>
              </a:rPr>
              <a:t>Reinforcement Learning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0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ãexperimentãçåçæå°çµæ">
            <a:extLst>
              <a:ext uri="{FF2B5EF4-FFF2-40B4-BE49-F238E27FC236}">
                <a16:creationId xmlns:a16="http://schemas.microsoft.com/office/drawing/2014/main" id="{A0126A50-A0F4-4597-9361-C42BC48E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991" y="1923723"/>
            <a:ext cx="1989702" cy="14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7FA4AE-1806-46B6-8AD2-6CC6418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RL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9A98CA-FD75-475C-AE4B-8633DED964D2}"/>
              </a:ext>
            </a:extLst>
          </p:cNvPr>
          <p:cNvSpPr txBox="1"/>
          <p:nvPr/>
        </p:nvSpPr>
        <p:spPr>
          <a:xfrm>
            <a:off x="722352" y="5018861"/>
            <a:ext cx="7623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lower agent cannot achieve the goal, the upper agent would get penalty.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9311CF-444C-43A7-8032-315F6A2DF59D}"/>
              </a:ext>
            </a:extLst>
          </p:cNvPr>
          <p:cNvSpPr txBox="1"/>
          <p:nvPr/>
        </p:nvSpPr>
        <p:spPr>
          <a:xfrm>
            <a:off x="722351" y="5846543"/>
            <a:ext cx="780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an agent get to the wrong goal, assume the original goal is the wrong one.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C47364-FD6D-4E79-B282-5DB86AC8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29" y="2045284"/>
            <a:ext cx="1446414" cy="12707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69B515-4C3B-435A-BC91-E6B952F1D8DE}"/>
              </a:ext>
            </a:extLst>
          </p:cNvPr>
          <p:cNvSpPr/>
          <p:nvPr/>
        </p:nvSpPr>
        <p:spPr>
          <a:xfrm>
            <a:off x="1148316" y="3729921"/>
            <a:ext cx="1329070" cy="786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A4E71-9146-4EC2-AF17-4D458B0F6960}"/>
              </a:ext>
            </a:extLst>
          </p:cNvPr>
          <p:cNvSpPr/>
          <p:nvPr/>
        </p:nvSpPr>
        <p:spPr>
          <a:xfrm>
            <a:off x="3970374" y="3731474"/>
            <a:ext cx="1329070" cy="7868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F3521E-45DD-400B-8F30-CEF3AAC0C8F9}"/>
              </a:ext>
            </a:extLst>
          </p:cNvPr>
          <p:cNvSpPr txBox="1"/>
          <p:nvPr/>
        </p:nvSpPr>
        <p:spPr>
          <a:xfrm>
            <a:off x="6315076" y="442288"/>
            <a:ext cx="26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下面這個例子純屬虛構，跟真實的狀況完全不同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3F7A5A-8A7B-4132-9493-116EC7AB0067}"/>
              </a:ext>
            </a:extLst>
          </p:cNvPr>
          <p:cNvSpPr/>
          <p:nvPr/>
        </p:nvSpPr>
        <p:spPr>
          <a:xfrm>
            <a:off x="6792432" y="3731474"/>
            <a:ext cx="1329070" cy="7868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菸酒生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6AC4A1EF-C92D-4D76-A4C0-0621BCD506E9}"/>
              </a:ext>
            </a:extLst>
          </p:cNvPr>
          <p:cNvSpPr/>
          <p:nvPr/>
        </p:nvSpPr>
        <p:spPr>
          <a:xfrm rot="18891094">
            <a:off x="2262997" y="3227823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C1C728-D03A-4B7D-B33A-8D3FFC3A5896}"/>
              </a:ext>
            </a:extLst>
          </p:cNvPr>
          <p:cNvSpPr/>
          <p:nvPr/>
        </p:nvSpPr>
        <p:spPr>
          <a:xfrm rot="2032825">
            <a:off x="3768711" y="3279090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E37DE0-3823-48C2-9268-1D7C9D668A36}"/>
              </a:ext>
            </a:extLst>
          </p:cNvPr>
          <p:cNvSpPr txBox="1"/>
          <p:nvPr/>
        </p:nvSpPr>
        <p:spPr>
          <a:xfrm>
            <a:off x="795928" y="4495950"/>
            <a:ext cx="20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goal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722C3E-22BD-43B1-8814-74EA13DCCBF4}"/>
              </a:ext>
            </a:extLst>
          </p:cNvPr>
          <p:cNvSpPr txBox="1"/>
          <p:nvPr/>
        </p:nvSpPr>
        <p:spPr>
          <a:xfrm>
            <a:off x="3501714" y="4460004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</a:t>
            </a:r>
            <a:r>
              <a:rPr lang="en-US" altLang="zh-TW" sz="2400" dirty="0" err="1"/>
              <a:t>subgoal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9CA61A-ADF6-44B3-8D90-8712628331B0}"/>
              </a:ext>
            </a:extLst>
          </p:cNvPr>
          <p:cNvSpPr txBox="1"/>
          <p:nvPr/>
        </p:nvSpPr>
        <p:spPr>
          <a:xfrm>
            <a:off x="6362474" y="4462296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C126D3DB-1747-4C82-877E-51FEDF1A459D}"/>
              </a:ext>
            </a:extLst>
          </p:cNvPr>
          <p:cNvSpPr/>
          <p:nvPr/>
        </p:nvSpPr>
        <p:spPr>
          <a:xfrm rot="18891094">
            <a:off x="5151636" y="3293363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25B8276-5E40-4A8C-B84E-2D260165B896}"/>
              </a:ext>
            </a:extLst>
          </p:cNvPr>
          <p:cNvSpPr/>
          <p:nvPr/>
        </p:nvSpPr>
        <p:spPr>
          <a:xfrm rot="2032825">
            <a:off x="6657350" y="3344630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ãyoutuberãçåçæå°çµæ">
            <a:extLst>
              <a:ext uri="{FF2B5EF4-FFF2-40B4-BE49-F238E27FC236}">
                <a16:creationId xmlns:a16="http://schemas.microsoft.com/office/drawing/2014/main" id="{3A08EF4A-0F2D-45CA-9622-C14B04B1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91" y="1256844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69DD28C-C32C-494E-8D69-359972D95930}"/>
              </a:ext>
            </a:extLst>
          </p:cNvPr>
          <p:cNvCxnSpPr>
            <a:stCxn id="10" idx="0"/>
          </p:cNvCxnSpPr>
          <p:nvPr/>
        </p:nvCxnSpPr>
        <p:spPr>
          <a:xfrm flipV="1">
            <a:off x="4634909" y="2307252"/>
            <a:ext cx="298598" cy="1424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ãyoutuberãçåçæå°çµæ">
            <a:extLst>
              <a:ext uri="{FF2B5EF4-FFF2-40B4-BE49-F238E27FC236}">
                <a16:creationId xmlns:a16="http://schemas.microsoft.com/office/drawing/2014/main" id="{7D8D66AF-DD48-4170-B6AB-F0C305DA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81" y="2162186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A4E82F1-D5B0-4901-8BB9-AFE18C591B2C}"/>
              </a:ext>
            </a:extLst>
          </p:cNvPr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</a:p>
        </p:txBody>
      </p:sp>
    </p:spTree>
    <p:extLst>
      <p:ext uri="{BB962C8B-B14F-4D97-AF65-F5344CB8AC3E}">
        <p14:creationId xmlns:p14="http://schemas.microsoft.com/office/powerpoint/2010/main" val="110940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10" grpId="0" animBg="1"/>
      <p:bldP spid="12" grpId="0" animBg="1"/>
      <p:bldP spid="9" grpId="0" animBg="1"/>
      <p:bldP spid="14" grpId="0" animBg="1"/>
      <p:bldP spid="13" grpId="0"/>
      <p:bldP spid="16" grpId="0"/>
      <p:bldP spid="17" grpId="0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DC3DD-1D92-49C6-85B2-56898E83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953DB-BF56-46D2-8CAE-88E21ADDF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96FAF2-D3AA-4340-9F26-8E8DA180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719"/>
            <a:ext cx="9144000" cy="40849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E4678E-EC1C-40B2-BDC4-5DBCAC5B1E7B}"/>
              </a:ext>
            </a:extLst>
          </p:cNvPr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86CC60-1312-4E0F-B465-71C9A1EA0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58" y="156396"/>
            <a:ext cx="5498220" cy="20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3A546-8F83-4015-8B29-C44D1A2B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A771C-F547-41D6-9142-21CCB2A5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感謝芮祥麟博士發現課程網頁上拼字的錯誤</a:t>
            </a:r>
          </a:p>
        </p:txBody>
      </p:sp>
    </p:spTree>
    <p:extLst>
      <p:ext uri="{BB962C8B-B14F-4D97-AF65-F5344CB8AC3E}">
        <p14:creationId xmlns:p14="http://schemas.microsoft.com/office/powerpoint/2010/main" val="216112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Reward Shaping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9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°å­©æä¸æå¿µæ¸ï¼ç®åçå­¸ç¿åå¥½ä¸å¥½ï¼å¾å­©å­çé¢ç¸ä¸æéº¼ç">
            <a:extLst>
              <a:ext uri="{FF2B5EF4-FFF2-40B4-BE49-F238E27FC236}">
                <a16:creationId xmlns:a16="http://schemas.microsoft.com/office/drawing/2014/main" id="{727FB5FB-5754-4285-975E-41489940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151" y="2702810"/>
            <a:ext cx="3005337" cy="200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DE238F-D804-4AAD-8002-6BD6592E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想法泡泡: 雲朵 3">
                <a:extLst>
                  <a:ext uri="{FF2B5EF4-FFF2-40B4-BE49-F238E27FC236}">
                    <a16:creationId xmlns:a16="http://schemas.microsoft.com/office/drawing/2014/main" id="{08B31A6D-D6F2-441B-9947-28C56CA31511}"/>
                  </a:ext>
                </a:extLst>
              </p:cNvPr>
              <p:cNvSpPr/>
              <p:nvPr/>
            </p:nvSpPr>
            <p:spPr>
              <a:xfrm>
                <a:off x="3678870" y="1825625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“Play”,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想法泡泡: 雲朵 3">
                <a:extLst>
                  <a:ext uri="{FF2B5EF4-FFF2-40B4-BE49-F238E27FC236}">
                    <a16:creationId xmlns:a16="http://schemas.microsoft.com/office/drawing/2014/main" id="{08B31A6D-D6F2-441B-9947-28C56CA3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1825625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想法泡泡: 雲朵 5">
                <a:extLst>
                  <a:ext uri="{FF2B5EF4-FFF2-40B4-BE49-F238E27FC236}">
                    <a16:creationId xmlns:a16="http://schemas.microsoft.com/office/drawing/2014/main" id="{1546D4DF-396E-4E62-89A8-1A680BD183DF}"/>
                  </a:ext>
                </a:extLst>
              </p:cNvPr>
              <p:cNvSpPr/>
              <p:nvPr/>
            </p:nvSpPr>
            <p:spPr>
              <a:xfrm>
                <a:off x="3678870" y="3947419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“Study”,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=−1,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想法泡泡: 雲朵 5">
                <a:extLst>
                  <a:ext uri="{FF2B5EF4-FFF2-40B4-BE49-F238E27FC236}">
                    <a16:creationId xmlns:a16="http://schemas.microsoft.com/office/drawing/2014/main" id="{1546D4DF-396E-4E62-89A8-1A680BD18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3947419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370719-2C9E-4364-A17A-28D2D883B149}"/>
                  </a:ext>
                </a:extLst>
              </p:cNvPr>
              <p:cNvSpPr/>
              <p:nvPr/>
            </p:nvSpPr>
            <p:spPr>
              <a:xfrm>
                <a:off x="4468242" y="5054056"/>
                <a:ext cx="1347292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370719-2C9E-4364-A17A-28D2D883B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242" y="5054056"/>
                <a:ext cx="1347292" cy="461665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0F6AD6B-9C41-467E-86E3-039D33602AAE}"/>
              </a:ext>
            </a:extLst>
          </p:cNvPr>
          <p:cNvCxnSpPr/>
          <p:nvPr/>
        </p:nvCxnSpPr>
        <p:spPr>
          <a:xfrm>
            <a:off x="4443934" y="4787502"/>
            <a:ext cx="1371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ãcandyãçåçæå°çµæ">
            <a:extLst>
              <a:ext uri="{FF2B5EF4-FFF2-40B4-BE49-F238E27FC236}">
                <a16:creationId xmlns:a16="http://schemas.microsoft.com/office/drawing/2014/main" id="{8CF47B70-7FF3-4E93-AB0B-63D80264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36" y="5054056"/>
            <a:ext cx="1482724" cy="14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9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pic>
        <p:nvPicPr>
          <p:cNvPr id="1026" name="Picture 2" descr="ring_fail_cross">
            <a:extLst>
              <a:ext uri="{FF2B5EF4-FFF2-40B4-BE49-F238E27FC236}">
                <a16:creationId xmlns:a16="http://schemas.microsoft.com/office/drawing/2014/main" id="{8ABEFDF5-5855-4E27-92E0-9EA8ACDF7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8" y="4106347"/>
            <a:ext cx="2428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ng_shapping_cross">
            <a:extLst>
              <a:ext uri="{FF2B5EF4-FFF2-40B4-BE49-F238E27FC236}">
                <a16:creationId xmlns:a16="http://schemas.microsoft.com/office/drawing/2014/main" id="{08DA5D64-59D9-4FE5-84BD-907A356B6B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101" y="4134922"/>
            <a:ext cx="2914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AB2900-5868-4565-9CC2-8878EB90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27" y="1750584"/>
            <a:ext cx="8793117" cy="21643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C7326C-7354-4931-924F-957046781B71}"/>
              </a:ext>
            </a:extLst>
          </p:cNvPr>
          <p:cNvSpPr/>
          <p:nvPr/>
        </p:nvSpPr>
        <p:spPr>
          <a:xfrm>
            <a:off x="4816565" y="6412317"/>
            <a:ext cx="429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https://openreview.net/pdf?id=Hk3mPK5gg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856675-D032-480B-B61B-AD340B0C2A7A}"/>
              </a:ext>
            </a:extLst>
          </p:cNvPr>
          <p:cNvSpPr txBox="1"/>
          <p:nvPr/>
        </p:nvSpPr>
        <p:spPr>
          <a:xfrm>
            <a:off x="6602819" y="4530014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Get reward, when closer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43D0DA-0F33-4F4D-AC40-C2FFF3529C11}"/>
              </a:ext>
            </a:extLst>
          </p:cNvPr>
          <p:cNvSpPr txBox="1"/>
          <p:nvPr/>
        </p:nvSpPr>
        <p:spPr>
          <a:xfrm>
            <a:off x="6602819" y="5361011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domain knowledge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5349710" y="1107353"/>
            <a:ext cx="36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https://openreview.net/forum?id=Hk3mPK5gg&amp;noteId=Hk3mPK5gg</a:t>
            </a:r>
          </a:p>
        </p:txBody>
      </p:sp>
    </p:spTree>
    <p:extLst>
      <p:ext uri="{BB962C8B-B14F-4D97-AF65-F5344CB8AC3E}">
        <p14:creationId xmlns:p14="http://schemas.microsoft.com/office/powerpoint/2010/main" val="41949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BFDAD-24F2-403E-B66F-EC32D27A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Curiosity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38D73C-24AC-4898-A539-2467C8483F5D}"/>
              </a:ext>
            </a:extLst>
          </p:cNvPr>
          <p:cNvSpPr/>
          <p:nvPr/>
        </p:nvSpPr>
        <p:spPr>
          <a:xfrm>
            <a:off x="5614399" y="41050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https://arxiv.org/abs/1705.05363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5B4EFA-77BA-4084-A7D6-60D094CEE1EE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515D1F0-74AA-4798-867F-C7505E5FE158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EEA079-BFD8-46D8-B8CF-070333831F8E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80A4141-A5CB-48EC-8862-945388BCEC4D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80A4141-A5CB-48EC-8862-945388BCE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8577D20-FFE9-436C-B827-809CA398D552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8577D20-FFE9-436C-B827-809CA398D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E9D91DE1-B970-4BCE-A26D-61AD972EE537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2566BD8-EF20-44A0-88CE-56C963534D7B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0668DB8-43A5-45C9-A295-1C7DD348BC35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0668DB8-43A5-45C9-A295-1C7DD348B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72ABACC3-6127-4BCE-A446-E9AA0E589536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2F02CA-3230-4283-81B2-D0288C751211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6D3549-C803-42D7-8CCC-D57D6A884C45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6D3549-C803-42D7-8CCC-D57D6A884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5C6580-A070-4FFE-990C-90E8483255D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5C6580-A070-4FFE-990C-90E848325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D71792-8478-4BE5-AA3C-6299C878203B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6339DA3-F93B-46ED-A799-818E58B9ECCE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24E2E5-6799-4518-9A64-8496CD0F375A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ED7EBAA-B727-4FD8-82E5-A5014DD426F4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FF6A199-A78B-47A0-8914-1458C309B53B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74528DD-F0EE-4661-B6AD-83432529C5C1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74528DD-F0EE-4661-B6AD-83432529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8328F7-E784-445E-8F58-795AC5EEE420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8328F7-E784-445E-8F58-795AC5EEE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C1481DF9-9D27-4641-A481-8068CDC70971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E210FBA-2675-4C9C-A6A6-4569D72C0A0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DD29CA6-6ED6-4965-AFC0-D7E4BC39566A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DD29CA6-6ED6-4965-AFC0-D7E4BC39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977FD0E-1076-46D8-8FA7-998ABA50C8EB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977FD0E-1076-46D8-8FA7-998ABA50C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FE17B4-7AB6-45A2-BCF6-5CDB18DDC5A1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03AC042C-93F4-403E-9F3F-2DD3B2303C19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0779AE-F544-4EED-B7C9-CB8E9BEBFFDB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A3EC2BE2-0727-464A-B6F8-189A0644662F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BB91A446-B006-4415-9FF6-270C452B67F6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DC824B0-C343-41EC-B6DE-9146E9D62260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DC824B0-C343-41EC-B6DE-9146E9D62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2B9572-AA85-43FA-907E-A75153898165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9FD0A8D-1112-4F79-AA4F-33574A97692C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FEADB64B-6BC1-467D-9F5A-AC14ABC45BEB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8AF3321C-006A-453F-803B-19DD28660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89CE6-3C43-4282-BC67-61AA256B11C8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BD22AD3C-A39A-4171-8EAE-549B178CDC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C5465B0F-B8E3-4A3E-A2A0-AAF73678A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A30EB85-E6AB-4E30-99FC-AB3AD033CC12}"/>
              </a:ext>
            </a:extLst>
          </p:cNvPr>
          <p:cNvGrpSpPr/>
          <p:nvPr/>
        </p:nvGrpSpPr>
        <p:grpSpPr>
          <a:xfrm>
            <a:off x="4154695" y="3621006"/>
            <a:ext cx="1345376" cy="1580614"/>
            <a:chOff x="1376289" y="3513358"/>
            <a:chExt cx="1345376" cy="158061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A2392B1-0E7F-4C14-B4E8-F649E9775D1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80ED8433-0190-4F59-9D0A-F415691312E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19EB60EB-3D7E-4507-86EB-51B86F27B4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43A3146B-4309-4CF1-81C7-FCDB2A6CFBD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FAD53CB-1CCF-496B-8A18-D3BD48097858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13358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017EE4B3-D00B-4AC5-BEBB-C7F5C4EFC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2CFBD81-4F15-4106-8FEE-9D6B4DCC24CA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5F58CFD-4D04-40F0-BBDB-20F823A3225D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ED917D3-2A75-4074-A75F-493A95044104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7AA0E23-C6D7-4088-9D02-09C370B1B2C6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DEFA812-3791-49E8-9093-5AD273365335}"/>
              </a:ext>
            </a:extLst>
          </p:cNvPr>
          <p:cNvCxnSpPr>
            <a:cxnSpLocks/>
          </p:cNvCxnSpPr>
          <p:nvPr/>
        </p:nvCxnSpPr>
        <p:spPr>
          <a:xfrm flipV="1">
            <a:off x="2995955" y="1767054"/>
            <a:ext cx="492595" cy="5918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62890DC-4A80-4643-9EA9-0A03CEF3F019}"/>
              </a:ext>
            </a:extLst>
          </p:cNvPr>
          <p:cNvCxnSpPr>
            <a:cxnSpLocks/>
          </p:cNvCxnSpPr>
          <p:nvPr/>
        </p:nvCxnSpPr>
        <p:spPr>
          <a:xfrm flipV="1">
            <a:off x="5886851" y="1831091"/>
            <a:ext cx="439541" cy="5711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23FD7E0-A45E-43D1-8B61-244CC7DAE46C}"/>
              </a:ext>
            </a:extLst>
          </p:cNvPr>
          <p:cNvSpPr txBox="1"/>
          <p:nvPr/>
        </p:nvSpPr>
        <p:spPr>
          <a:xfrm>
            <a:off x="5726230" y="1322495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B6B4208-386A-471F-8E73-E8DB0F322173}"/>
              </a:ext>
            </a:extLst>
          </p:cNvPr>
          <p:cNvSpPr txBox="1"/>
          <p:nvPr/>
        </p:nvSpPr>
        <p:spPr>
          <a:xfrm>
            <a:off x="2838671" y="1288437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5B8A7300-ADE0-44AE-9BB3-3885F7733F13}"/>
              </a:ext>
            </a:extLst>
          </p:cNvPr>
          <p:cNvSpPr/>
          <p:nvPr/>
        </p:nvSpPr>
        <p:spPr>
          <a:xfrm flipV="1">
            <a:off x="5902555" y="5737661"/>
            <a:ext cx="399041" cy="667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AE857DA-2EB7-4128-B1C5-B0CF5037B83F}"/>
              </a:ext>
            </a:extLst>
          </p:cNvPr>
          <p:cNvSpPr txBox="1"/>
          <p:nvPr/>
        </p:nvSpPr>
        <p:spPr>
          <a:xfrm>
            <a:off x="603999" y="5842682"/>
            <a:ext cx="5122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ICM = intrinsic curiosity module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81AD7983-3459-4598-AD0B-0F90251B3E4E}"/>
                  </a:ext>
                </a:extLst>
              </p:cNvPr>
              <p:cNvSpPr txBox="1"/>
              <p:nvPr/>
            </p:nvSpPr>
            <p:spPr>
              <a:xfrm>
                <a:off x="8045683" y="5864739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81AD7983-3459-4598-AD0B-0F90251B3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83" y="5864739"/>
                <a:ext cx="749281" cy="479106"/>
              </a:xfrm>
              <a:prstGeom prst="rect">
                <a:avLst/>
              </a:prstGeom>
              <a:blipFill>
                <a:blip r:embed="rId1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>
            <a:extLst>
              <a:ext uri="{FF2B5EF4-FFF2-40B4-BE49-F238E27FC236}">
                <a16:creationId xmlns:a16="http://schemas.microsoft.com/office/drawing/2014/main" id="{7A0F3BED-6573-4E34-A666-0BE28F7AD2C7}"/>
              </a:ext>
            </a:extLst>
          </p:cNvPr>
          <p:cNvGrpSpPr/>
          <p:nvPr/>
        </p:nvGrpSpPr>
        <p:grpSpPr>
          <a:xfrm>
            <a:off x="1506057" y="3526948"/>
            <a:ext cx="2506537" cy="1283478"/>
            <a:chOff x="133181" y="3437243"/>
            <a:chExt cx="2506537" cy="128347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CE030CE-EBDB-4438-9386-76F6B5A8552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6200AF27-9F60-4FBE-9F28-CAC63A1F7D54}"/>
                </a:ext>
              </a:extLst>
            </p:cNvPr>
            <p:cNvCxnSpPr>
              <a:cxnSpLocks/>
            </p:cNvCxnSpPr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074C0D74-7AE4-4CB0-B40D-BB636DE774DF}"/>
                </a:ext>
              </a:extLst>
            </p:cNvPr>
            <p:cNvCxnSpPr>
              <a:cxnSpLocks/>
            </p:cNvCxnSpPr>
            <p:nvPr/>
          </p:nvCxnSpPr>
          <p:spPr>
            <a:xfrm>
              <a:off x="133181" y="3449225"/>
              <a:ext cx="1759021" cy="3968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9C8FE4A-3D50-44BB-95AD-1B22DE62C2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031" y="3437243"/>
              <a:ext cx="713070" cy="4486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9DAA8E82-BBE4-46F5-89E9-B864400AAB7E}"/>
              </a:ext>
            </a:extLst>
          </p:cNvPr>
          <p:cNvGrpSpPr/>
          <p:nvPr/>
        </p:nvGrpSpPr>
        <p:grpSpPr>
          <a:xfrm>
            <a:off x="4394687" y="3548381"/>
            <a:ext cx="2361023" cy="1287857"/>
            <a:chOff x="278695" y="3432864"/>
            <a:chExt cx="2361023" cy="1287857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020BB8B-0E2C-4A1F-BB61-9ACF7D4F16D2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095BE411-D9DD-4AF2-87AC-414C7AF0102D}"/>
                </a:ext>
              </a:extLst>
            </p:cNvPr>
            <p:cNvCxnSpPr>
              <a:cxnSpLocks/>
            </p:cNvCxnSpPr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6A27FB2D-21C4-432E-9BA0-1BD9D0E0474A}"/>
                </a:ext>
              </a:extLst>
            </p:cNvPr>
            <p:cNvCxnSpPr>
              <a:cxnSpLocks/>
            </p:cNvCxnSpPr>
            <p:nvPr/>
          </p:nvCxnSpPr>
          <p:spPr>
            <a:xfrm>
              <a:off x="278695" y="3432864"/>
              <a:ext cx="1684491" cy="423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44399881-115F-471E-98CA-AC0D5DFADB3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3" y="3462198"/>
              <a:ext cx="570408" cy="4236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88460282-20B7-4F3B-BAEB-EF20FE32EFAE}"/>
                  </a:ext>
                </a:extLst>
              </p:cNvPr>
              <p:cNvSpPr txBox="1"/>
              <p:nvPr/>
            </p:nvSpPr>
            <p:spPr>
              <a:xfrm>
                <a:off x="3078750" y="4677218"/>
                <a:ext cx="749281" cy="4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88460282-20B7-4F3B-BAEB-EF20FE32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750" y="4677218"/>
                <a:ext cx="749281" cy="4809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12FB440-D13F-48F5-B5DA-459EDA22D28E}"/>
                  </a:ext>
                </a:extLst>
              </p:cNvPr>
              <p:cNvSpPr txBox="1"/>
              <p:nvPr/>
            </p:nvSpPr>
            <p:spPr>
              <a:xfrm>
                <a:off x="5815376" y="4703063"/>
                <a:ext cx="749281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12FB440-D13F-48F5-B5DA-459EDA22D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376" y="4703063"/>
                <a:ext cx="749281" cy="4816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9A18D03-2751-4CF8-82A4-40ED3250A7BC}"/>
              </a:ext>
            </a:extLst>
          </p:cNvPr>
          <p:cNvCxnSpPr>
            <a:cxnSpLocks/>
          </p:cNvCxnSpPr>
          <p:nvPr/>
        </p:nvCxnSpPr>
        <p:spPr>
          <a:xfrm>
            <a:off x="3412073" y="5148981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1ECCCB-6453-4C73-87EE-0544A73A5D68}"/>
              </a:ext>
            </a:extLst>
          </p:cNvPr>
          <p:cNvCxnSpPr>
            <a:cxnSpLocks/>
          </p:cNvCxnSpPr>
          <p:nvPr/>
        </p:nvCxnSpPr>
        <p:spPr>
          <a:xfrm>
            <a:off x="6169458" y="514189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2B0B3B7E-D6A4-48EA-B581-E7246ACE00E6}"/>
              </a:ext>
            </a:extLst>
          </p:cNvPr>
          <p:cNvCxnSpPr>
            <a:cxnSpLocks/>
          </p:cNvCxnSpPr>
          <p:nvPr/>
        </p:nvCxnSpPr>
        <p:spPr>
          <a:xfrm flipH="1">
            <a:off x="3710712" y="3553387"/>
            <a:ext cx="321833" cy="392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85393CE-6A7A-4FC0-B98A-197F814205B2}"/>
              </a:ext>
            </a:extLst>
          </p:cNvPr>
          <p:cNvCxnSpPr>
            <a:cxnSpLocks/>
          </p:cNvCxnSpPr>
          <p:nvPr/>
        </p:nvCxnSpPr>
        <p:spPr>
          <a:xfrm flipH="1">
            <a:off x="6463739" y="3509803"/>
            <a:ext cx="565458" cy="509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2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6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E6B37-4A56-47F7-8CE3-5187198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Intrinsic Curiosity Module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B8513C-A694-4CAE-B05A-3E12B9FD4B72}"/>
              </a:ext>
            </a:extLst>
          </p:cNvPr>
          <p:cNvSpPr/>
          <p:nvPr/>
        </p:nvSpPr>
        <p:spPr>
          <a:xfrm>
            <a:off x="978194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/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/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/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/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4C9C574-7F75-4BBF-BFD5-B01C0C8F7C50}"/>
              </a:ext>
            </a:extLst>
          </p:cNvPr>
          <p:cNvSpPr/>
          <p:nvPr/>
        </p:nvSpPr>
        <p:spPr>
          <a:xfrm>
            <a:off x="1449574" y="3113449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/>
              <p:nvPr/>
            </p:nvSpPr>
            <p:spPr>
              <a:xfrm>
                <a:off x="1999393" y="2336711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93" y="2336711"/>
                <a:ext cx="1276426" cy="477118"/>
              </a:xfrm>
              <a:prstGeom prst="rect">
                <a:avLst/>
              </a:prstGeom>
              <a:blipFill>
                <a:blip r:embed="rId6"/>
                <a:stretch>
                  <a:fillRect t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B091AB-786E-4A65-A7A1-DCE644CA5A93}"/>
              </a:ext>
            </a:extLst>
          </p:cNvPr>
          <p:cNvCxnSpPr/>
          <p:nvPr/>
        </p:nvCxnSpPr>
        <p:spPr>
          <a:xfrm flipV="1">
            <a:off x="1890408" y="3689501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B196938-2468-4932-953E-88946F9CBF8A}"/>
              </a:ext>
            </a:extLst>
          </p:cNvPr>
          <p:cNvCxnSpPr>
            <a:cxnSpLocks/>
          </p:cNvCxnSpPr>
          <p:nvPr/>
        </p:nvCxnSpPr>
        <p:spPr>
          <a:xfrm flipV="1">
            <a:off x="3444946" y="3689500"/>
            <a:ext cx="0" cy="2432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CCBDA3-B321-4CF0-B6A6-2C3718864810}"/>
              </a:ext>
            </a:extLst>
          </p:cNvPr>
          <p:cNvCxnSpPr>
            <a:cxnSpLocks/>
          </p:cNvCxnSpPr>
          <p:nvPr/>
        </p:nvCxnSpPr>
        <p:spPr>
          <a:xfrm flipV="1">
            <a:off x="2602156" y="2845728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CC15199-72F8-4252-B7AE-75AC69F44145}"/>
              </a:ext>
            </a:extLst>
          </p:cNvPr>
          <p:cNvCxnSpPr>
            <a:cxnSpLocks/>
          </p:cNvCxnSpPr>
          <p:nvPr/>
        </p:nvCxnSpPr>
        <p:spPr>
          <a:xfrm>
            <a:off x="2902688" y="2619768"/>
            <a:ext cx="542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D451AD0-B1FC-4CA9-85A5-F9231C7EA42D}"/>
              </a:ext>
            </a:extLst>
          </p:cNvPr>
          <p:cNvCxnSpPr>
            <a:cxnSpLocks/>
          </p:cNvCxnSpPr>
          <p:nvPr/>
        </p:nvCxnSpPr>
        <p:spPr>
          <a:xfrm flipH="1">
            <a:off x="4189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C7F8689-B2EF-4BF6-ABCC-17E07890C7C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058861" y="2612343"/>
            <a:ext cx="0" cy="33836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80E92B0-14BE-4CBD-A097-AC225E4807E1}"/>
              </a:ext>
            </a:extLst>
          </p:cNvPr>
          <p:cNvCxnSpPr>
            <a:cxnSpLocks/>
          </p:cNvCxnSpPr>
          <p:nvPr/>
        </p:nvCxnSpPr>
        <p:spPr>
          <a:xfrm flipV="1">
            <a:off x="3830222" y="1901422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025F463-E595-4D18-A33F-F006B24A2092}"/>
              </a:ext>
            </a:extLst>
          </p:cNvPr>
          <p:cNvSpPr/>
          <p:nvPr/>
        </p:nvSpPr>
        <p:spPr>
          <a:xfrm>
            <a:off x="3434313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diff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F651AF-357D-4875-8706-63809C8442AF}"/>
                  </a:ext>
                </a:extLst>
              </p:cNvPr>
              <p:cNvSpPr txBox="1"/>
              <p:nvPr/>
            </p:nvSpPr>
            <p:spPr>
              <a:xfrm>
                <a:off x="4105204" y="1458000"/>
                <a:ext cx="49645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 reward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hard to predict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F651AF-357D-4875-8706-63809C844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204" y="1458000"/>
                <a:ext cx="4964549" cy="461665"/>
              </a:xfrm>
              <a:prstGeom prst="rect">
                <a:avLst/>
              </a:prstGeom>
              <a:blipFill>
                <a:blip r:embed="rId7"/>
                <a:stretch>
                  <a:fillRect l="-184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6F5CA7-D12B-4F0C-93CD-0B9A4DB9344E}"/>
              </a:ext>
            </a:extLst>
          </p:cNvPr>
          <p:cNvSpPr txBox="1"/>
          <p:nvPr/>
        </p:nvSpPr>
        <p:spPr>
          <a:xfrm>
            <a:off x="7053057" y="947377"/>
            <a:ext cx="163890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鼓勵冒險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EFA5A9-1C58-4796-BDFE-7A57DEABBE76}"/>
              </a:ext>
            </a:extLst>
          </p:cNvPr>
          <p:cNvSpPr/>
          <p:nvPr/>
        </p:nvSpPr>
        <p:spPr>
          <a:xfrm>
            <a:off x="5629936" y="4009111"/>
            <a:ext cx="3062027" cy="15736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Some states is hard to predict, but not important.</a:t>
            </a:r>
            <a:endParaRPr lang="zh-TW" altLang="en-US" sz="28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E02213D-2EC7-484F-B724-A87354F02BD8}"/>
              </a:ext>
            </a:extLst>
          </p:cNvPr>
          <p:cNvSpPr txBox="1"/>
          <p:nvPr/>
        </p:nvSpPr>
        <p:spPr>
          <a:xfrm>
            <a:off x="7378093" y="5490274"/>
            <a:ext cx="163890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樹葉飄動</a:t>
            </a:r>
          </a:p>
        </p:txBody>
      </p:sp>
    </p:spTree>
    <p:extLst>
      <p:ext uri="{BB962C8B-B14F-4D97-AF65-F5344CB8AC3E}">
        <p14:creationId xmlns:p14="http://schemas.microsoft.com/office/powerpoint/2010/main" val="13331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 animBg="1"/>
      <p:bldP spid="23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E6B37-4A56-47F7-8CE3-5187198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Intrinsic Curiosity Module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B8513C-A694-4CAE-B05A-3E12B9FD4B72}"/>
              </a:ext>
            </a:extLst>
          </p:cNvPr>
          <p:cNvSpPr/>
          <p:nvPr/>
        </p:nvSpPr>
        <p:spPr>
          <a:xfrm>
            <a:off x="978194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/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/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/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/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4C9C574-7F75-4BBF-BFD5-B01C0C8F7C50}"/>
              </a:ext>
            </a:extLst>
          </p:cNvPr>
          <p:cNvSpPr/>
          <p:nvPr/>
        </p:nvSpPr>
        <p:spPr>
          <a:xfrm>
            <a:off x="1449574" y="3113449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15153A-4C7E-46E6-B00E-21999C96C2C6}"/>
              </a:ext>
            </a:extLst>
          </p:cNvPr>
          <p:cNvSpPr/>
          <p:nvPr/>
        </p:nvSpPr>
        <p:spPr>
          <a:xfrm>
            <a:off x="2800428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78498D-DB33-4EE1-BD51-0B9FF545D843}"/>
              </a:ext>
            </a:extLst>
          </p:cNvPr>
          <p:cNvSpPr/>
          <p:nvPr/>
        </p:nvSpPr>
        <p:spPr>
          <a:xfrm>
            <a:off x="4410015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8CA125-50C1-49E7-BE53-72E1D1384B5D}"/>
              </a:ext>
            </a:extLst>
          </p:cNvPr>
          <p:cNvSpPr/>
          <p:nvPr/>
        </p:nvSpPr>
        <p:spPr>
          <a:xfrm>
            <a:off x="6097871" y="2865870"/>
            <a:ext cx="1270495" cy="9805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C18A87-2D43-4442-B2F9-433D738F75FF}"/>
                  </a:ext>
                </a:extLst>
              </p:cNvPr>
              <p:cNvSpPr txBox="1"/>
              <p:nvPr/>
            </p:nvSpPr>
            <p:spPr>
              <a:xfrm>
                <a:off x="3070306" y="410480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C18A87-2D43-4442-B2F9-433D738F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06" y="4104803"/>
                <a:ext cx="749281" cy="479106"/>
              </a:xfrm>
              <a:prstGeom prst="rect">
                <a:avLst/>
              </a:prstGeom>
              <a:blipFill>
                <a:blip r:embed="rId6"/>
                <a:stretch>
                  <a:fillRect l="-6504" r="-4878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8C6A0D-2432-4111-9C2A-6089B01CF1DC}"/>
                  </a:ext>
                </a:extLst>
              </p:cNvPr>
              <p:cNvSpPr txBox="1"/>
              <p:nvPr/>
            </p:nvSpPr>
            <p:spPr>
              <a:xfrm>
                <a:off x="4410015" y="4094169"/>
                <a:ext cx="1276426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8C6A0D-2432-4111-9C2A-6089B01C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15" y="4094169"/>
                <a:ext cx="1276426" cy="479106"/>
              </a:xfrm>
              <a:prstGeom prst="rect">
                <a:avLst/>
              </a:prstGeom>
              <a:blipFill>
                <a:blip r:embed="rId7"/>
                <a:stretch>
                  <a:fillRect l="-476"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/>
              <p:nvPr/>
            </p:nvSpPr>
            <p:spPr>
              <a:xfrm>
                <a:off x="1956861" y="2368610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61" y="2368610"/>
                <a:ext cx="1276426" cy="477118"/>
              </a:xfrm>
              <a:prstGeom prst="rect">
                <a:avLst/>
              </a:prstGeom>
              <a:blipFill>
                <a:blip r:embed="rId8"/>
                <a:stretch>
                  <a:fillRect l="-478" t="-384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B091AB-786E-4A65-A7A1-DCE644CA5A93}"/>
              </a:ext>
            </a:extLst>
          </p:cNvPr>
          <p:cNvCxnSpPr/>
          <p:nvPr/>
        </p:nvCxnSpPr>
        <p:spPr>
          <a:xfrm flipV="1">
            <a:off x="1890408" y="3689501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B196938-2468-4932-953E-88946F9CBF8A}"/>
              </a:ext>
            </a:extLst>
          </p:cNvPr>
          <p:cNvCxnSpPr>
            <a:cxnSpLocks/>
          </p:cNvCxnSpPr>
          <p:nvPr/>
        </p:nvCxnSpPr>
        <p:spPr>
          <a:xfrm flipV="1">
            <a:off x="3444946" y="5491049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3816CE9-137F-444D-AA2B-9AAF5911933B}"/>
              </a:ext>
            </a:extLst>
          </p:cNvPr>
          <p:cNvCxnSpPr>
            <a:cxnSpLocks/>
          </p:cNvCxnSpPr>
          <p:nvPr/>
        </p:nvCxnSpPr>
        <p:spPr>
          <a:xfrm flipV="1">
            <a:off x="5058861" y="5479316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B139DA7-CE2A-4E97-A9DE-742B0570A257}"/>
              </a:ext>
            </a:extLst>
          </p:cNvPr>
          <p:cNvCxnSpPr>
            <a:cxnSpLocks/>
          </p:cNvCxnSpPr>
          <p:nvPr/>
        </p:nvCxnSpPr>
        <p:spPr>
          <a:xfrm flipV="1">
            <a:off x="3434313" y="4471819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BFBA4F6-B0F4-48C3-A7A6-9EE4B659C970}"/>
              </a:ext>
            </a:extLst>
          </p:cNvPr>
          <p:cNvCxnSpPr>
            <a:cxnSpLocks/>
          </p:cNvCxnSpPr>
          <p:nvPr/>
        </p:nvCxnSpPr>
        <p:spPr>
          <a:xfrm flipV="1">
            <a:off x="5062401" y="4482452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8561928-A2A9-4987-AB4B-7F2CF94FB385}"/>
              </a:ext>
            </a:extLst>
          </p:cNvPr>
          <p:cNvCxnSpPr>
            <a:cxnSpLocks/>
          </p:cNvCxnSpPr>
          <p:nvPr/>
        </p:nvCxnSpPr>
        <p:spPr>
          <a:xfrm flipV="1">
            <a:off x="3437854" y="3666338"/>
            <a:ext cx="0" cy="455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CCBDA3-B321-4CF0-B6A6-2C3718864810}"/>
              </a:ext>
            </a:extLst>
          </p:cNvPr>
          <p:cNvCxnSpPr>
            <a:cxnSpLocks/>
          </p:cNvCxnSpPr>
          <p:nvPr/>
        </p:nvCxnSpPr>
        <p:spPr>
          <a:xfrm flipV="1">
            <a:off x="2602156" y="2845728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CC15199-72F8-4252-B7AE-75AC69F44145}"/>
              </a:ext>
            </a:extLst>
          </p:cNvPr>
          <p:cNvCxnSpPr>
            <a:cxnSpLocks/>
          </p:cNvCxnSpPr>
          <p:nvPr/>
        </p:nvCxnSpPr>
        <p:spPr>
          <a:xfrm>
            <a:off x="3103648" y="2619768"/>
            <a:ext cx="341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D451AD0-B1FC-4CA9-85A5-F9231C7EA42D}"/>
              </a:ext>
            </a:extLst>
          </p:cNvPr>
          <p:cNvCxnSpPr>
            <a:cxnSpLocks/>
          </p:cNvCxnSpPr>
          <p:nvPr/>
        </p:nvCxnSpPr>
        <p:spPr>
          <a:xfrm flipH="1">
            <a:off x="4189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C7F8689-B2EF-4BF6-ABCC-17E07890C7CB}"/>
              </a:ext>
            </a:extLst>
          </p:cNvPr>
          <p:cNvCxnSpPr>
            <a:cxnSpLocks/>
          </p:cNvCxnSpPr>
          <p:nvPr/>
        </p:nvCxnSpPr>
        <p:spPr>
          <a:xfrm flipV="1">
            <a:off x="5058861" y="2612342"/>
            <a:ext cx="0" cy="15910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80E92B0-14BE-4CBD-A097-AC225E4807E1}"/>
              </a:ext>
            </a:extLst>
          </p:cNvPr>
          <p:cNvCxnSpPr>
            <a:cxnSpLocks/>
          </p:cNvCxnSpPr>
          <p:nvPr/>
        </p:nvCxnSpPr>
        <p:spPr>
          <a:xfrm flipV="1">
            <a:off x="3830222" y="1901422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629FEAB-BC1A-48AB-8AFC-838B22C576A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34313" y="3356163"/>
            <a:ext cx="2663558" cy="8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3B268CD-8904-4F5B-9317-50D4BB79B26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78763" y="3356163"/>
            <a:ext cx="1019108" cy="884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F151769-DAD2-4C48-9260-08C4801EB4F7}"/>
              </a:ext>
            </a:extLst>
          </p:cNvPr>
          <p:cNvCxnSpPr>
            <a:cxnSpLocks/>
          </p:cNvCxnSpPr>
          <p:nvPr/>
        </p:nvCxnSpPr>
        <p:spPr>
          <a:xfrm flipH="1">
            <a:off x="6733117" y="3887760"/>
            <a:ext cx="1" cy="445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2027B5E-598D-43B3-BDF8-B1725D160ABF}"/>
                  </a:ext>
                </a:extLst>
              </p:cNvPr>
              <p:cNvSpPr txBox="1"/>
              <p:nvPr/>
            </p:nvSpPr>
            <p:spPr>
              <a:xfrm>
                <a:off x="6358476" y="4301824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2027B5E-598D-43B3-BDF8-B1725D160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4301824"/>
                <a:ext cx="749281" cy="4791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FE24D5F-AF2E-4149-B9A7-6AE48DB91F15}"/>
                  </a:ext>
                </a:extLst>
              </p:cNvPr>
              <p:cNvSpPr txBox="1"/>
              <p:nvPr/>
            </p:nvSpPr>
            <p:spPr>
              <a:xfrm>
                <a:off x="6358476" y="5229310"/>
                <a:ext cx="7492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FE24D5F-AF2E-4149-B9A7-6AE48DB91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5229310"/>
                <a:ext cx="749281" cy="461665"/>
              </a:xfrm>
              <a:prstGeom prst="rect">
                <a:avLst/>
              </a:prstGeom>
              <a:blipFill>
                <a:blip r:embed="rId10"/>
                <a:stretch>
                  <a:fillRect t="-3947" r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2025F463-E595-4D18-A33F-F006B24A2092}"/>
              </a:ext>
            </a:extLst>
          </p:cNvPr>
          <p:cNvSpPr/>
          <p:nvPr/>
        </p:nvSpPr>
        <p:spPr>
          <a:xfrm>
            <a:off x="3434313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diff</a:t>
            </a:r>
            <a:endParaRPr lang="zh-TW" altLang="en-US" sz="2400" dirty="0"/>
          </a:p>
        </p:txBody>
      </p:sp>
      <p:sp>
        <p:nvSpPr>
          <p:cNvPr id="53" name="箭號: 上-下雙向 52">
            <a:extLst>
              <a:ext uri="{FF2B5EF4-FFF2-40B4-BE49-F238E27FC236}">
                <a16:creationId xmlns:a16="http://schemas.microsoft.com/office/drawing/2014/main" id="{1DD0E845-CEF4-4A62-B36F-3301E4BA9DA7}"/>
              </a:ext>
            </a:extLst>
          </p:cNvPr>
          <p:cNvSpPr/>
          <p:nvPr/>
        </p:nvSpPr>
        <p:spPr>
          <a:xfrm>
            <a:off x="6561095" y="4747786"/>
            <a:ext cx="344042" cy="54616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538E234-C460-420A-8A16-D89A5CF0DC06}"/>
                  </a:ext>
                </a:extLst>
              </p:cNvPr>
              <p:cNvSpPr/>
              <p:nvPr/>
            </p:nvSpPr>
            <p:spPr>
              <a:xfrm>
                <a:off x="5699054" y="1447676"/>
                <a:ext cx="3062027" cy="115775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useful features related to actions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538E234-C460-420A-8A16-D89A5CF0D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54" y="1447676"/>
                <a:ext cx="3062027" cy="1157751"/>
              </a:xfrm>
              <a:prstGeom prst="rect">
                <a:avLst/>
              </a:prstGeom>
              <a:blipFill>
                <a:blip r:embed="rId11"/>
                <a:stretch>
                  <a:fillRect r="-4771" b="-5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30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5158E-431B-4594-AC1A-73584902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from Auxiliary Task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ABA419-944C-495C-B29B-22001B10E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3D2747-60F1-4635-8D87-761B61A19A3A}"/>
              </a:ext>
            </a:extLst>
          </p:cNvPr>
          <p:cNvSpPr/>
          <p:nvPr/>
        </p:nvSpPr>
        <p:spPr>
          <a:xfrm>
            <a:off x="5730099" y="2014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https://arxiv.org/abs/1611.05397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48624F-1F82-4F4B-8E4E-299C08FB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280"/>
            <a:ext cx="9144000" cy="53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0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C0254-516B-44DB-9660-B2A4EF95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DeepMind - Reinforcement Learning with Unsupervised Auxiliary Tasks">
            <a:hlinkClick r:id="" action="ppaction://media"/>
            <a:extLst>
              <a:ext uri="{FF2B5EF4-FFF2-40B4-BE49-F238E27FC236}">
                <a16:creationId xmlns:a16="http://schemas.microsoft.com/office/drawing/2014/main" id="{1FC537C0-8D51-40DE-8490-05B97A2CCD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2174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3531</TotalTime>
  <Words>544</Words>
  <Application>Microsoft Office PowerPoint</Application>
  <PresentationFormat>如螢幕大小 (4:3)</PresentationFormat>
  <Paragraphs>127</Paragraphs>
  <Slides>17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Merriweather</vt:lpstr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Sparse Reward</vt:lpstr>
      <vt:lpstr>Sparse Reward</vt:lpstr>
      <vt:lpstr>Reward Shaping</vt:lpstr>
      <vt:lpstr>Reward Shaping</vt:lpstr>
      <vt:lpstr>Curiosity </vt:lpstr>
      <vt:lpstr>Intrinsic Curiosity Module</vt:lpstr>
      <vt:lpstr>Intrinsic Curiosity Module</vt:lpstr>
      <vt:lpstr>Reward from Auxiliary Task </vt:lpstr>
      <vt:lpstr>Demo</vt:lpstr>
      <vt:lpstr>Sparse Reward</vt:lpstr>
      <vt:lpstr>Curriculum Learning</vt:lpstr>
      <vt:lpstr>Reverse Curriculum Generation</vt:lpstr>
      <vt:lpstr>Reverse Curriculum Generation</vt:lpstr>
      <vt:lpstr>Sparse Reward</vt:lpstr>
      <vt:lpstr>Hierarchical RL</vt:lpstr>
      <vt:lpstr>PowerPoint 簡報</vt:lpstr>
      <vt:lpstr>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62</cp:revision>
  <dcterms:created xsi:type="dcterms:W3CDTF">2018-06-10T13:06:21Z</dcterms:created>
  <dcterms:modified xsi:type="dcterms:W3CDTF">2018-07-06T03:52:24Z</dcterms:modified>
</cp:coreProperties>
</file>